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87" autoAdjust="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E36F1-C26C-4F6F-AB80-C2D8C76BDCA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52D6E-9343-4A4B-824B-D58C419E5E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52D6E-9343-4A4B-824B-D58C419E5E5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CEC6F-17AB-4947-865F-8A64810493F8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F91D4-86D9-4795-B1D5-43D90C40C7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oly.org/wiki/Ecolog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FW 491 – Online Ecological Module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aiandra GD" pitchFamily="34" charset="0"/>
              </a:rPr>
              <a:t>By: Jessica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Maiandra GD" pitchFamily="34" charset="0"/>
              </a:rPr>
              <a:t>Caton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aiandra GD" pitchFamily="34" charset="0"/>
              </a:rPr>
              <a:t>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Maiandra G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7950"/>
          <a:stretch>
            <a:fillRect/>
          </a:stretch>
        </p:blipFill>
        <p:spPr bwMode="auto">
          <a:xfrm>
            <a:off x="3048000" y="2743200"/>
            <a:ext cx="2690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to address/questions that came up…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order of </a:t>
            </a:r>
            <a:r>
              <a:rPr lang="en-US" dirty="0" err="1" smtClean="0"/>
              <a:t>Molles</a:t>
            </a:r>
            <a:r>
              <a:rPr lang="en-US" dirty="0" smtClean="0"/>
              <a:t> textbook? (Patterns of Survival, Rates of Population Change headings…) </a:t>
            </a:r>
          </a:p>
          <a:p>
            <a:r>
              <a:rPr lang="en-US" dirty="0" smtClean="0"/>
              <a:t>Use figures from textbook? </a:t>
            </a:r>
          </a:p>
          <a:p>
            <a:r>
              <a:rPr lang="en-US" dirty="0" smtClean="0">
                <a:hlinkClick r:id="rId2"/>
              </a:rPr>
              <a:t>http://www.scioly.org/wiki/Ecology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Cooper Black" pitchFamily="18" charset="0"/>
              </a:rPr>
              <a:t>Introduction to </a:t>
            </a:r>
            <a:br>
              <a:rPr lang="en-US" dirty="0" smtClean="0">
                <a:latin typeface="Cooper Black" pitchFamily="18" charset="0"/>
              </a:rPr>
            </a:br>
            <a:r>
              <a:rPr lang="en-US" dirty="0" smtClean="0">
                <a:latin typeface="Cooper Black" pitchFamily="18" charset="0"/>
              </a:rPr>
              <a:t>Population Ecology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iandra GD" pitchFamily="34" charset="0"/>
              </a:rPr>
              <a:t>What is a population?</a:t>
            </a:r>
          </a:p>
          <a:p>
            <a:pPr lvl="1"/>
            <a:r>
              <a:rPr lang="en-US" dirty="0" smtClean="0">
                <a:latin typeface="Maiandra GD" pitchFamily="34" charset="0"/>
              </a:rPr>
              <a:t>A group of individuals of a single species inhabiting a specific area </a:t>
            </a:r>
          </a:p>
          <a:p>
            <a:r>
              <a:rPr lang="en-US" dirty="0" smtClean="0">
                <a:latin typeface="Maiandra GD" pitchFamily="34" charset="0"/>
              </a:rPr>
              <a:t>More info here…. </a:t>
            </a:r>
          </a:p>
          <a:p>
            <a:r>
              <a:rPr lang="en-US" dirty="0" smtClean="0">
                <a:latin typeface="Maiandra GD" pitchFamily="34" charset="0"/>
              </a:rPr>
              <a:t>Areas of study involved </a:t>
            </a:r>
          </a:p>
          <a:p>
            <a:pPr lvl="1"/>
            <a:r>
              <a:rPr lang="en-US" dirty="0" smtClean="0">
                <a:latin typeface="Maiandra GD" pitchFamily="34" charset="0"/>
              </a:rPr>
              <a:t>Population genetics</a:t>
            </a:r>
          </a:p>
          <a:p>
            <a:pPr lvl="1"/>
            <a:r>
              <a:rPr lang="en-US" dirty="0" smtClean="0">
                <a:latin typeface="Maiandra GD" pitchFamily="34" charset="0"/>
              </a:rPr>
              <a:t>Population dynamics </a:t>
            </a:r>
            <a:endParaRPr lang="en-US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Cooper Black" pitchFamily="18" charset="0"/>
              </a:rPr>
              <a:t>Population Dynamics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Maiandra GD" pitchFamily="34" charset="0"/>
              </a:rPr>
              <a:t>Definition: an area of population ecology concerned with the factors influencing the expansion, decline, or maintenance of populations, including rates of births, deaths, immigration, and </a:t>
            </a:r>
            <a:r>
              <a:rPr lang="en-US" dirty="0" err="1" smtClean="0">
                <a:latin typeface="Maiandra GD" pitchFamily="34" charset="0"/>
              </a:rPr>
              <a:t>emmigration</a:t>
            </a:r>
            <a:r>
              <a:rPr lang="en-US" dirty="0" smtClean="0">
                <a:latin typeface="Maiandra GD" pitchFamily="34" charset="0"/>
              </a:rPr>
              <a:t> (p. 222)</a:t>
            </a:r>
          </a:p>
          <a:p>
            <a:r>
              <a:rPr lang="en-US" dirty="0" smtClean="0">
                <a:latin typeface="Maiandra GD" pitchFamily="34" charset="0"/>
              </a:rPr>
              <a:t>Possibly more here? </a:t>
            </a:r>
          </a:p>
          <a:p>
            <a:r>
              <a:rPr lang="en-US" dirty="0" smtClean="0">
                <a:latin typeface="Maiandra GD" pitchFamily="34" charset="0"/>
              </a:rPr>
              <a:t>Tools used: life tables and survivorship curve</a:t>
            </a:r>
            <a:endParaRPr lang="en-US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Life Tables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Maiandra GD" pitchFamily="34" charset="0"/>
              </a:rPr>
              <a:t>Definition: a table of age-specific survival and death, or mortality, rates in a population (p. 230)</a:t>
            </a:r>
          </a:p>
          <a:p>
            <a:r>
              <a:rPr lang="en-US" dirty="0" smtClean="0">
                <a:latin typeface="Maiandra GD" pitchFamily="34" charset="0"/>
              </a:rPr>
              <a:t>Types of life tables:</a:t>
            </a:r>
          </a:p>
          <a:p>
            <a:pPr lvl="1"/>
            <a:r>
              <a:rPr lang="en-US" dirty="0" smtClean="0">
                <a:latin typeface="Maiandra GD" pitchFamily="34" charset="0"/>
              </a:rPr>
              <a:t>Cohort life table: a table based on individuals born (or beginning life in some other way) at same time (p. 230)</a:t>
            </a:r>
          </a:p>
          <a:p>
            <a:pPr lvl="1"/>
            <a:r>
              <a:rPr lang="en-US" dirty="0" smtClean="0">
                <a:latin typeface="Maiandra GD" pitchFamily="34" charset="0"/>
              </a:rPr>
              <a:t>Static life table: a life table constructed by recording the age at death of a large number of individuals; a snapshot of survival within a population during a short interval of time (p. 231)</a:t>
            </a:r>
            <a:endParaRPr lang="en-US" dirty="0">
              <a:latin typeface="Maiandra GD" pitchFamily="34" charset="0"/>
            </a:endParaRPr>
          </a:p>
          <a:p>
            <a:endParaRPr lang="en-US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Type of Life Table:</a:t>
            </a:r>
            <a:br>
              <a:rPr lang="en-US" dirty="0" smtClean="0">
                <a:latin typeface="Cooper Black" pitchFamily="18" charset="0"/>
              </a:rPr>
            </a:br>
            <a:r>
              <a:rPr lang="en-US" dirty="0" smtClean="0">
                <a:latin typeface="Cooper Black" pitchFamily="18" charset="0"/>
              </a:rPr>
              <a:t>Cohort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iandra GD" pitchFamily="34" charset="0"/>
              </a:rPr>
              <a:t>Discuss further</a:t>
            </a:r>
          </a:p>
          <a:p>
            <a:r>
              <a:rPr lang="en-US" dirty="0" smtClean="0">
                <a:latin typeface="Maiandra GD" pitchFamily="34" charset="0"/>
              </a:rPr>
              <a:t>Example with penguins</a:t>
            </a:r>
            <a:endParaRPr lang="en-US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oper Black" pitchFamily="18" charset="0"/>
              </a:rPr>
              <a:t>Type of Life Table:</a:t>
            </a:r>
            <a:br>
              <a:rPr lang="en-US" dirty="0" smtClean="0">
                <a:latin typeface="Cooper Black" pitchFamily="18" charset="0"/>
              </a:rPr>
            </a:br>
            <a:r>
              <a:rPr lang="en-US" dirty="0" smtClean="0">
                <a:latin typeface="Cooper Black" pitchFamily="18" charset="0"/>
              </a:rPr>
              <a:t>Static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iandra GD" pitchFamily="34" charset="0"/>
              </a:rPr>
              <a:t>Discuss further</a:t>
            </a:r>
          </a:p>
          <a:p>
            <a:r>
              <a:rPr lang="en-US" dirty="0" smtClean="0">
                <a:latin typeface="Maiandra GD" pitchFamily="34" charset="0"/>
              </a:rPr>
              <a:t>Example with penguins </a:t>
            </a:r>
            <a:endParaRPr lang="en-US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Variables in Life Tables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Maiandra GD" pitchFamily="34" charset="0"/>
              </a:rPr>
              <a:t>n</a:t>
            </a:r>
            <a:r>
              <a:rPr lang="en-US" baseline="-25000" dirty="0" err="1" smtClean="0">
                <a:latin typeface="Maiandra GD" pitchFamily="34" charset="0"/>
              </a:rPr>
              <a:t>x</a:t>
            </a:r>
            <a:endParaRPr lang="en-US" baseline="-25000" dirty="0" smtClean="0">
              <a:latin typeface="Maiandra GD" pitchFamily="34" charset="0"/>
            </a:endParaRPr>
          </a:p>
          <a:p>
            <a:r>
              <a:rPr lang="en-US" dirty="0" smtClean="0">
                <a:latin typeface="Maiandra GD" pitchFamily="34" charset="0"/>
              </a:rPr>
              <a:t>l</a:t>
            </a:r>
            <a:r>
              <a:rPr lang="en-US" baseline="-25000" dirty="0" smtClean="0">
                <a:latin typeface="Maiandra GD" pitchFamily="34" charset="0"/>
              </a:rPr>
              <a:t>x</a:t>
            </a:r>
          </a:p>
          <a:p>
            <a:r>
              <a:rPr lang="en-US" dirty="0" err="1" smtClean="0">
                <a:latin typeface="Maiandra GD" pitchFamily="34" charset="0"/>
              </a:rPr>
              <a:t>m</a:t>
            </a:r>
            <a:r>
              <a:rPr lang="en-US" baseline="-25000" dirty="0" err="1" smtClean="0">
                <a:latin typeface="Maiandra GD" pitchFamily="34" charset="0"/>
              </a:rPr>
              <a:t>x</a:t>
            </a:r>
            <a:endParaRPr lang="en-US" baseline="-25000" dirty="0" smtClean="0">
              <a:latin typeface="Maiandra GD" pitchFamily="34" charset="0"/>
            </a:endParaRPr>
          </a:p>
          <a:p>
            <a:r>
              <a:rPr lang="en-US" dirty="0" err="1" smtClean="0">
                <a:latin typeface="Maiandra GD" pitchFamily="34" charset="0"/>
              </a:rPr>
              <a:t>l</a:t>
            </a:r>
            <a:r>
              <a:rPr lang="en-US" baseline="-25000" dirty="0" err="1" smtClean="0">
                <a:latin typeface="Maiandra GD" pitchFamily="34" charset="0"/>
              </a:rPr>
              <a:t>x</a:t>
            </a:r>
            <a:r>
              <a:rPr lang="en-US" dirty="0" err="1" smtClean="0">
                <a:latin typeface="Maiandra GD" pitchFamily="34" charset="0"/>
              </a:rPr>
              <a:t>m</a:t>
            </a:r>
            <a:r>
              <a:rPr lang="en-US" baseline="-25000" dirty="0" err="1" smtClean="0">
                <a:latin typeface="Maiandra GD" pitchFamily="34" charset="0"/>
              </a:rPr>
              <a:t>x</a:t>
            </a:r>
            <a:endParaRPr lang="en-US" baseline="-25000" dirty="0" smtClean="0">
              <a:latin typeface="Maiandra GD" pitchFamily="34" charset="0"/>
            </a:endParaRPr>
          </a:p>
          <a:p>
            <a:r>
              <a:rPr lang="en-US" dirty="0" smtClean="0">
                <a:latin typeface="Maiandra GD" pitchFamily="34" charset="0"/>
              </a:rPr>
              <a:t>R</a:t>
            </a:r>
            <a:r>
              <a:rPr lang="en-US" baseline="-25000" dirty="0" smtClean="0">
                <a:latin typeface="Maiandra GD" pitchFamily="34" charset="0"/>
              </a:rPr>
              <a:t>0</a:t>
            </a:r>
          </a:p>
          <a:p>
            <a:endParaRPr lang="en-US" baseline="-25000" dirty="0">
              <a:latin typeface="Maiandra GD" pitchFamily="34" charset="0"/>
            </a:endParaRPr>
          </a:p>
          <a:p>
            <a:r>
              <a:rPr lang="en-US" dirty="0" smtClean="0">
                <a:latin typeface="Maiandra GD" pitchFamily="34" charset="0"/>
              </a:rPr>
              <a:t>R</a:t>
            </a:r>
            <a:r>
              <a:rPr lang="en-US" baseline="-25000" dirty="0" smtClean="0">
                <a:latin typeface="Maiandra GD" pitchFamily="34" charset="0"/>
              </a:rPr>
              <a:t>0 </a:t>
            </a:r>
            <a:r>
              <a:rPr lang="en-US" dirty="0" smtClean="0">
                <a:latin typeface="Maiandra GD" pitchFamily="34" charset="0"/>
              </a:rPr>
              <a:t>= ∑</a:t>
            </a:r>
            <a:r>
              <a:rPr lang="en-US" dirty="0" err="1" smtClean="0">
                <a:latin typeface="Maiandra GD" pitchFamily="34" charset="0"/>
              </a:rPr>
              <a:t>l</a:t>
            </a:r>
            <a:r>
              <a:rPr lang="en-US" baseline="-25000" dirty="0" err="1" smtClean="0">
                <a:latin typeface="Maiandra GD" pitchFamily="34" charset="0"/>
              </a:rPr>
              <a:t>x</a:t>
            </a:r>
            <a:r>
              <a:rPr lang="en-US" dirty="0" err="1" smtClean="0">
                <a:latin typeface="Maiandra GD" pitchFamily="34" charset="0"/>
              </a:rPr>
              <a:t>m</a:t>
            </a:r>
            <a:r>
              <a:rPr lang="en-US" baseline="-25000" dirty="0" err="1" smtClean="0">
                <a:latin typeface="Maiandra GD" pitchFamily="34" charset="0"/>
              </a:rPr>
              <a:t>x</a:t>
            </a:r>
            <a:endParaRPr lang="en-US" baseline="-25000" dirty="0" smtClean="0">
              <a:latin typeface="Maiandra GD" pitchFamily="34" charset="0"/>
            </a:endParaRPr>
          </a:p>
          <a:p>
            <a:endParaRPr lang="en-US" baseline="-25000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Age Distribution 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iandra GD" pitchFamily="34" charset="0"/>
              </a:rPr>
              <a:t>Definition: the distribution of individuals among age groups in a population; often called age structure (p. 231) </a:t>
            </a:r>
            <a:endParaRPr lang="en-US" dirty="0">
              <a:latin typeface="Maiandra GD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oper Black" pitchFamily="18" charset="0"/>
              </a:rPr>
              <a:t>Survivorship Curve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aiandra GD" pitchFamily="34" charset="0"/>
              </a:rPr>
              <a:t>Definition: a graphical summary of patterns of survival in a population (p. 231) </a:t>
            </a:r>
          </a:p>
          <a:p>
            <a:r>
              <a:rPr lang="en-US" dirty="0" smtClean="0">
                <a:latin typeface="Maiandra GD" pitchFamily="34" charset="0"/>
              </a:rPr>
              <a:t>Type I, II, III</a:t>
            </a:r>
            <a:endParaRPr lang="en-US" dirty="0">
              <a:latin typeface="Maiandra GD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876675"/>
            <a:ext cx="38862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303</Words>
  <Application>Microsoft Office PowerPoint</Application>
  <PresentationFormat>On-screen Show (4:3)</PresentationFormat>
  <Paragraphs>42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FW 491 – Online Ecological Module</vt:lpstr>
      <vt:lpstr>Introduction to  Population Ecology </vt:lpstr>
      <vt:lpstr>Population Dynamics </vt:lpstr>
      <vt:lpstr>Life Tables </vt:lpstr>
      <vt:lpstr>Type of Life Table: Cohort</vt:lpstr>
      <vt:lpstr>Type of Life Table: Static</vt:lpstr>
      <vt:lpstr>Variables in Life Tables </vt:lpstr>
      <vt:lpstr>Age Distribution </vt:lpstr>
      <vt:lpstr>Survivorship Curve</vt:lpstr>
      <vt:lpstr>Things to address/questions that came up…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FW 491 – Online Ecological Module</dc:title>
  <dc:creator>catonjes</dc:creator>
  <cp:lastModifiedBy>catonjes</cp:lastModifiedBy>
  <cp:revision>4</cp:revision>
  <dcterms:created xsi:type="dcterms:W3CDTF">2010-11-17T18:22:35Z</dcterms:created>
  <dcterms:modified xsi:type="dcterms:W3CDTF">2010-11-17T18:47:46Z</dcterms:modified>
</cp:coreProperties>
</file>